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Economica"/>
      <p:regular r:id="rId15"/>
      <p:bold r:id="rId16"/>
      <p:italic r:id="rId17"/>
      <p:boldItalic r:id="rId18"/>
    </p:embeddedFont>
    <p:embeddedFont>
      <p:font typeface="Lato Light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Light-bold.fntdata"/><Relationship Id="rId22" Type="http://schemas.openxmlformats.org/officeDocument/2006/relationships/font" Target="fonts/LatoLight-boldItalic.fntdata"/><Relationship Id="rId21" Type="http://schemas.openxmlformats.org/officeDocument/2006/relationships/font" Target="fonts/LatoLight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Economica-regular.fntdata"/><Relationship Id="rId14" Type="http://schemas.openxmlformats.org/officeDocument/2006/relationships/slide" Target="slides/slide9.xml"/><Relationship Id="rId17" Type="http://schemas.openxmlformats.org/officeDocument/2006/relationships/font" Target="fonts/Economica-italic.fntdata"/><Relationship Id="rId16" Type="http://schemas.openxmlformats.org/officeDocument/2006/relationships/font" Target="fonts/Economica-bold.fntdata"/><Relationship Id="rId19" Type="http://schemas.openxmlformats.org/officeDocument/2006/relationships/font" Target="fonts/LatoLight-regular.fntdata"/><Relationship Id="rId18" Type="http://schemas.openxmlformats.org/officeDocument/2006/relationships/font" Target="fonts/Economica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e07acfde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e07acfde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e07acfdeb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fe07acfd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State / By Year / Details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chemeClr val="dk1"/>
                </a:solidFill>
              </a:rPr>
              <a:t>ICE Bans: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Washington / 2030 / All new vehicles sold must be zero emission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California / 2035 / All new vehicles sold must be zero emission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Colorado / 2050 / All new vehicles sold must be zero emission</a:t>
            </a:r>
            <a:endParaRPr/>
          </a:p>
          <a:p>
            <a:pPr indent="0" lvl="0" marL="158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e07acfde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Just another reason West Coast is the Best Coast</a:t>
            </a:r>
            <a:endParaRPr/>
          </a:p>
        </p:txBody>
      </p:sp>
      <p:sp>
        <p:nvSpPr>
          <p:cNvPr id="115" name="Google Shape;115;gfe07acfde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e07acfde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e07acfde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*Excluded COVID years and why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Include data sets and type of data found in research.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Limitations of the data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7cd5dafa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7cd5dafa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-Challenges/ how we overcame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-tools used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e07acfde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e07acfde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-Correlation factors of linear regression ( ie commute, </a:t>
            </a:r>
            <a:r>
              <a:rPr lang="en"/>
              <a:t>household</a:t>
            </a:r>
            <a:r>
              <a:rPr lang="en"/>
              <a:t> income vs sales)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e07acfde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e07acfde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e07acfde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e07acfde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Answers to questions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Potential opps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else?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Future investigations; given more time what would we have done more of?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72850" y="3484975"/>
            <a:ext cx="8520600" cy="13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Geometricks</a:t>
            </a:r>
            <a:br>
              <a:rPr b="1" lang="en"/>
            </a:br>
            <a:endParaRPr b="1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11700" y="4432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5200">
                <a:solidFill>
                  <a:srgbClr val="444444"/>
                </a:solidFill>
              </a:rPr>
              <a:t>A comprehensive view of EV sales in the state of California</a:t>
            </a:r>
            <a:endParaRPr>
              <a:solidFill>
                <a:srgbClr val="444444"/>
              </a:solidFill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1369" y="107453"/>
            <a:ext cx="4681334" cy="31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factors </a:t>
            </a:r>
            <a:r>
              <a:rPr lang="en"/>
              <a:t>contribute</a:t>
            </a:r>
            <a:r>
              <a:rPr lang="en"/>
              <a:t> to sales in CA?	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purpose of this project is to analyze factors that contribute to EV purchases in the state of California. At a more granular level, we will be looking at factors within California counties to determine any relevant factors that contribute most to purchases.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this analysis we would like to answer the following questions: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opportunity in identifying a gap in this dataset?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market opportunity?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Which counties in CA should EV manufacturers focus their marketing?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Should EV manufacturers be encouraging implementation of incentives to drive sales?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4925074" y="1238887"/>
            <a:ext cx="3573900" cy="3425700"/>
          </a:xfrm>
          <a:prstGeom prst="rect">
            <a:avLst/>
          </a:prstGeom>
          <a:solidFill>
            <a:srgbClr val="444444"/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780008" y="1321551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West Coast EV uptake 2.7x more than national average</a:t>
            </a:r>
            <a:endParaRPr/>
          </a:p>
        </p:txBody>
      </p:sp>
      <p:cxnSp>
        <p:nvCxnSpPr>
          <p:cNvPr id="77" name="Google Shape;77;p15"/>
          <p:cNvCxnSpPr/>
          <p:nvPr/>
        </p:nvCxnSpPr>
        <p:spPr>
          <a:xfrm>
            <a:off x="5680757" y="1349233"/>
            <a:ext cx="0" cy="3108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15"/>
          <p:cNvSpPr/>
          <p:nvPr/>
        </p:nvSpPr>
        <p:spPr>
          <a:xfrm flipH="1" rot="10800000">
            <a:off x="639640" y="4596248"/>
            <a:ext cx="1064400" cy="1578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5"/>
          <p:cNvSpPr/>
          <p:nvPr/>
        </p:nvSpPr>
        <p:spPr>
          <a:xfrm rot="10800000">
            <a:off x="706860" y="1238348"/>
            <a:ext cx="3600300" cy="3396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rotWithShape="0" algn="r" dir="10800000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611317" y="786371"/>
            <a:ext cx="3018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Trends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 flipH="1" rot="10800000">
            <a:off x="651370" y="1080141"/>
            <a:ext cx="3593700" cy="34200"/>
          </a:xfrm>
          <a:prstGeom prst="rect">
            <a:avLst/>
          </a:prstGeom>
          <a:gradFill>
            <a:gsLst>
              <a:gs pos="0">
                <a:srgbClr val="24753E"/>
              </a:gs>
              <a:gs pos="54000">
                <a:srgbClr val="24753E"/>
              </a:gs>
              <a:gs pos="100000">
                <a:schemeClr val="accent1"/>
              </a:gs>
            </a:gsLst>
            <a:lin ang="10800025" scaled="0"/>
          </a:gra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873847" y="841775"/>
            <a:ext cx="3440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 markets Impacts </a:t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 flipH="1" rot="10800000">
            <a:off x="4913900" y="1078901"/>
            <a:ext cx="3596100" cy="34200"/>
          </a:xfrm>
          <a:prstGeom prst="rect">
            <a:avLst/>
          </a:prstGeom>
          <a:gradFill>
            <a:gsLst>
              <a:gs pos="0">
                <a:srgbClr val="24753E"/>
              </a:gs>
              <a:gs pos="54000">
                <a:srgbClr val="24753E"/>
              </a:gs>
              <a:gs pos="100000">
                <a:schemeClr val="accent1"/>
              </a:gs>
            </a:gsLst>
            <a:lin ang="10800025" scaled="0"/>
          </a:gra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981741" y="1806044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5057270" y="2799680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5052794" y="3839285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7" name="Google Shape;87;p15"/>
          <p:cNvSpPr/>
          <p:nvPr/>
        </p:nvSpPr>
        <p:spPr>
          <a:xfrm rot="10800000">
            <a:off x="7426648" y="4590936"/>
            <a:ext cx="1103700" cy="1566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ustomer review" id="88" name="Google Shape;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3361635"/>
            <a:ext cx="547337" cy="5473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5"/>
          <p:cNvCxnSpPr/>
          <p:nvPr/>
        </p:nvCxnSpPr>
        <p:spPr>
          <a:xfrm>
            <a:off x="1396853" y="1468955"/>
            <a:ext cx="0" cy="2926200"/>
          </a:xfrm>
          <a:prstGeom prst="straightConnector1">
            <a:avLst/>
          </a:prstGeom>
          <a:noFill/>
          <a:ln cap="flat" cmpd="sng" w="9525">
            <a:solidFill>
              <a:srgbClr val="18181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5"/>
          <p:cNvSpPr txBox="1"/>
          <p:nvPr/>
        </p:nvSpPr>
        <p:spPr>
          <a:xfrm>
            <a:off x="1445235" y="1872777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Infrastructure investments ramping up in EU</a:t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445235" y="3964540"/>
            <a:ext cx="25650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Consumer sentiment - price point, driving range, charging are key to adoption</a:t>
            </a: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1445235" y="3314640"/>
            <a:ext cx="25650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Corporate influence - EV company cars, values driven priorities impacting EV market</a:t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1445235" y="2353398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Policy pressures – EU reduction in emissions and vehicles in cities</a:t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928058" y="1385114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01.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928058" y="1916042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02.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928058" y="2446970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03.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928058" y="2977898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04.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/>
          <p:nvPr/>
        </p:nvSpPr>
        <p:spPr>
          <a:xfrm rot="10800000">
            <a:off x="7411649" y="2559245"/>
            <a:ext cx="1103700" cy="1545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/>
          <p:nvPr/>
        </p:nvSpPr>
        <p:spPr>
          <a:xfrm rot="10800000">
            <a:off x="7421547" y="3695233"/>
            <a:ext cx="1103700" cy="1566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5908024" y="3333990"/>
            <a:ext cx="24471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OEM: more models available, aggressive production and sales targets across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177625" y="155375"/>
            <a:ext cx="885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/>
              <a:t>Localizing trends in Global Market: What’s driving up EV sales</a:t>
            </a:r>
            <a:endParaRPr sz="3600"/>
          </a:p>
        </p:txBody>
      </p:sp>
      <p:sp>
        <p:nvSpPr>
          <p:cNvPr id="102" name="Google Shape;102;p15"/>
          <p:cNvSpPr txBox="1"/>
          <p:nvPr/>
        </p:nvSpPr>
        <p:spPr>
          <a:xfrm>
            <a:off x="5780008" y="1934044"/>
            <a:ext cx="2400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Infrastructure investments &amp; incentives to purchase EVs in  planned via US Govt.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1445235" y="1392156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 growth (2019 – 2020) &gt; US &amp; everywhere else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1445235" y="2834019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OEM strategies - model availability, production, sales targets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928058" y="4039753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06.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928058" y="3508826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05.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780008" y="2731203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Policy pressures - CA, WA, CO ICE bans are coming. </a:t>
            </a:r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5780008" y="4094687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Consumer sentiment - price point &amp; driving range close to ICE</a:t>
            </a:r>
            <a:endParaRPr/>
          </a:p>
        </p:txBody>
      </p:sp>
      <p:pic>
        <p:nvPicPr>
          <p:cNvPr descr="Customer review"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2686560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0" name="Google Shape;11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2011485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1336410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2" name="Google Shape;1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4036712"/>
            <a:ext cx="547337" cy="547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4389400" y="788050"/>
            <a:ext cx="4339500" cy="3778500"/>
          </a:xfrm>
          <a:prstGeom prst="rect">
            <a:avLst/>
          </a:prstGeom>
          <a:solidFill>
            <a:srgbClr val="666666"/>
          </a:solidFill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 txBox="1"/>
          <p:nvPr>
            <p:ph type="title"/>
          </p:nvPr>
        </p:nvSpPr>
        <p:spPr>
          <a:xfrm>
            <a:off x="348700" y="64300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solidFill>
                  <a:srgbClr val="000000"/>
                </a:solidFill>
              </a:rPr>
              <a:t>West Coast EV </a:t>
            </a:r>
            <a:r>
              <a:rPr lang="en" sz="3600">
                <a:solidFill>
                  <a:srgbClr val="000000"/>
                </a:solidFill>
              </a:rPr>
              <a:t>Adoption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449250" y="836350"/>
            <a:ext cx="4219800" cy="36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Largest EV markets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West Coast EV adoption rates ~3x nat’l average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Southern California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Northern California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Seattle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Portland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 adoption is set to grow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Many states are phasing out ICE vehicles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Investments in infrastructure and EV consumer incentives are growing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Price point and driving range are on par with ICE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Tire and service needs are poised to grow exponentially</a:t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21-04-11 at 9.18.26 AM.png"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1244"/>
          <a:stretch/>
        </p:blipFill>
        <p:spPr>
          <a:xfrm>
            <a:off x="545000" y="788050"/>
            <a:ext cx="3604676" cy="3778499"/>
          </a:xfrm>
          <a:prstGeom prst="rect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21" name="Google Shape;121;p16"/>
          <p:cNvSpPr txBox="1"/>
          <p:nvPr/>
        </p:nvSpPr>
        <p:spPr>
          <a:xfrm>
            <a:off x="7916756" y="4689246"/>
            <a:ext cx="888000" cy="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5"/>
              <a:buFont typeface="Arial"/>
              <a:buNone/>
            </a:pPr>
            <a:r>
              <a:rPr b="0" i="0" lang="en" sz="52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*Internal Combustion Engine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Identified topic to help guide the process of data exploration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Dug further into the topic and </a:t>
            </a:r>
            <a:r>
              <a:rPr lang="en"/>
              <a:t>identified</a:t>
            </a:r>
            <a:r>
              <a:rPr lang="en"/>
              <a:t> certain factors that potentially could tell/support our story.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of the group members took a set of data and owned that dataset.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data </a:t>
            </a:r>
            <a:r>
              <a:rPr lang="en"/>
              <a:t>consisted of 3 datasets; demographics data for EV owners in CA, incentives by counties in CA, and sales data broken down by county, make and model.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of the limitations in the data sets particularly in the incentives data was missing certain incentive start dates.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Another limitation of the data was potentially skewed data through COVID years related to consumers driving less and less consumption in general.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addition, we identified any data points that needed to be converted or re-shaped.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linear regression was performed on the demographics and the incentives by county data set.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Takes in data from provisional model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Dependent variable: Ownership/Sales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Independent variables: Income, Incentives, Length of Commute, and </a:t>
            </a:r>
            <a:r>
              <a:rPr lang="en" sz="1400"/>
              <a:t>various demographics data points.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3 highly correlated factors to be determined by multiple linear regression analysis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Outputs label(s) for input data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p-values of top 3 correlated factors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Accuracy of nn model prediction of EV ownership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 makeup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Incentives by Counties </a:t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50" y="971450"/>
            <a:ext cx="6125375" cy="3778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/>
          <p:nvPr/>
        </p:nvSpPr>
        <p:spPr>
          <a:xfrm>
            <a:off x="6749450" y="1043500"/>
            <a:ext cx="2264700" cy="2339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following bar graph illustrates the max incentives broken down by county in the state of California.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By far we can see Los Angeles county tops the chart offering up to 30K in total incentives*.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5661550" y="4810475"/>
            <a:ext cx="3441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*Certain incentives require meeting several </a:t>
            </a: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requirements</a:t>
            </a: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 in order to be eligible. </a:t>
            </a:r>
            <a:endParaRPr i="1" sz="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limitations of our data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opportunities for manufacturers of EV vehicles could be as simple as awareness of incentives to counties with a lower EV purchase rate particularly in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opportunity; does ethnic/racial diversity matter and/or contribute to EV sales?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about age? </a:t>
            </a:r>
            <a:r>
              <a:rPr lang="en"/>
              <a:t>Should</a:t>
            </a:r>
            <a:r>
              <a:rPr lang="en"/>
              <a:t> manufactures target market a younger demographic group by building a customer centric approach to their marketing?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